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handoutMasterIdLst>
    <p:handoutMasterId r:id="rId13"/>
  </p:handoutMasterIdLst>
  <p:sldIdLst>
    <p:sldId id="256" r:id="rId2"/>
    <p:sldId id="293" r:id="rId3"/>
    <p:sldId id="290" r:id="rId4"/>
    <p:sldId id="298" r:id="rId5"/>
    <p:sldId id="300" r:id="rId6"/>
    <p:sldId id="299" r:id="rId7"/>
    <p:sldId id="301" r:id="rId8"/>
    <p:sldId id="286" r:id="rId9"/>
    <p:sldId id="288" r:id="rId10"/>
    <p:sldId id="287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 Yasin Emir" initials="MYE" lastIdx="1" clrIdx="0">
    <p:extLst>
      <p:ext uri="{19B8F6BF-5375-455C-9EA6-DF929625EA0E}">
        <p15:presenceInfo xmlns:p15="http://schemas.microsoft.com/office/powerpoint/2012/main" userId="Mustafa Yasin E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BE7B"/>
    <a:srgbClr val="32A096"/>
    <a:srgbClr val="76D4CB"/>
    <a:srgbClr val="D50751"/>
    <a:srgbClr val="D20A11"/>
    <a:srgbClr val="F6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659"/>
  </p:normalViewPr>
  <p:slideViewPr>
    <p:cSldViewPr snapToGrid="0">
      <p:cViewPr varScale="1">
        <p:scale>
          <a:sx n="119" d="100"/>
          <a:sy n="119" d="100"/>
        </p:scale>
        <p:origin x="155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8251A-0677-4BF6-BAE4-D78764C48FA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F6B85-1808-429C-B600-AB00C9C47380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0463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C7FA49-CBCD-4682-9307-41DEF181F975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64DFD-AF16-428A-9D33-11EC80338C5D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0957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64DFD-AF16-428A-9D33-11EC80338C5D}" type="slidenum">
              <a:rPr lang="tr-TR" smtClean="0"/>
              <a:pPr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04909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64DFD-AF16-428A-9D33-11EC80338C5D}" type="slidenum">
              <a:rPr lang="tr-TR" smtClean="0"/>
              <a:pPr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8857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64DFD-AF16-428A-9D33-11EC80338C5D}" type="slidenum">
              <a:rPr lang="tr-TR" smtClean="0"/>
              <a:pPr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91154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64DFD-AF16-428A-9D33-11EC80338C5D}" type="slidenum">
              <a:rPr lang="tr-TR" smtClean="0"/>
              <a:pPr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3435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şlık Slaydı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/>
          <a:stretch/>
        </p:blipFill>
        <p:spPr>
          <a:xfrm>
            <a:off x="0" y="104355"/>
            <a:ext cx="9143999" cy="177454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5461" y="1875563"/>
            <a:ext cx="2988910" cy="2850534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212" y="613600"/>
            <a:ext cx="8253575" cy="828000"/>
          </a:xfrm>
          <a:prstGeom prst="rect">
            <a:avLst/>
          </a:prstGeom>
        </p:spPr>
      </p:pic>
      <p:sp>
        <p:nvSpPr>
          <p:cNvPr id="3" name="Subtitle 2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946" y="4511620"/>
            <a:ext cx="8422108" cy="861580"/>
          </a:xfrm>
        </p:spPr>
        <p:txBody>
          <a:bodyPr>
            <a:noAutofit/>
          </a:bodyPr>
          <a:lstStyle>
            <a:lvl1pPr marL="0" indent="0" algn="ctr">
              <a:buNone/>
              <a:defRPr sz="2700" b="1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dirty="0"/>
              <a:t>DERS ADINI BURAYA YAZINIZ</a:t>
            </a:r>
          </a:p>
        </p:txBody>
      </p:sp>
      <p:sp>
        <p:nvSpPr>
          <p:cNvPr id="14" name="Metin Yer Tutucusu 13"/>
          <p:cNvSpPr>
            <a:spLocks noGrp="1"/>
          </p:cNvSpPr>
          <p:nvPr>
            <p:ph type="body" sz="quarter" idx="13" hasCustomPrompt="1"/>
          </p:nvPr>
        </p:nvSpPr>
        <p:spPr>
          <a:xfrm>
            <a:off x="360946" y="5373200"/>
            <a:ext cx="841976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 dirty="0"/>
              <a:t>Öğretim Elemanı adını buraya yazınız</a:t>
            </a:r>
          </a:p>
        </p:txBody>
      </p:sp>
      <p:sp>
        <p:nvSpPr>
          <p:cNvPr id="10" name="Metin Yer Tutucusu 13">
            <a:extLst>
              <a:ext uri="{FF2B5EF4-FFF2-40B4-BE49-F238E27FC236}">
                <a16:creationId xmlns:a16="http://schemas.microsoft.com/office/drawing/2014/main" id="{84CE4D64-8539-4529-BCE1-681C75D8E2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946" y="5899412"/>
            <a:ext cx="8419760" cy="457200"/>
          </a:xfrm>
        </p:spPr>
        <p:txBody>
          <a:bodyPr>
            <a:normAutofit/>
          </a:bodyPr>
          <a:lstStyle>
            <a:lvl1pPr marL="0" indent="0" algn="ctr">
              <a:buNone/>
              <a:defRPr sz="14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tr-TR" dirty="0"/>
              <a:t>Kaçıncı bölüm/hafta dersi ise onu bu alana yazınız. (</a:t>
            </a:r>
            <a:r>
              <a:rPr lang="tr-TR" dirty="0" err="1"/>
              <a:t>Örn</a:t>
            </a:r>
            <a:r>
              <a:rPr lang="tr-TR" dirty="0"/>
              <a:t>: 1. Hafta ya da 1. Bölüm)</a:t>
            </a:r>
          </a:p>
        </p:txBody>
      </p:sp>
    </p:spTree>
    <p:extLst>
      <p:ext uri="{BB962C8B-B14F-4D97-AF65-F5344CB8AC3E}">
        <p14:creationId xmlns:p14="http://schemas.microsoft.com/office/powerpoint/2010/main" val="1248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8" presetClass="entr" presetSubtype="1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1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13765" y="853415"/>
            <a:ext cx="8686800" cy="536114"/>
          </a:xfrm>
        </p:spPr>
        <p:txBody>
          <a:bodyPr>
            <a:normAutofit/>
          </a:bodyPr>
          <a:lstStyle>
            <a:lvl1pPr>
              <a:defRPr sz="3600" b="1" baseline="0">
                <a:solidFill>
                  <a:srgbClr val="002060"/>
                </a:solidFill>
                <a:effectLst/>
                <a:latin typeface="+mn-lt"/>
              </a:defRPr>
            </a:lvl1pPr>
          </a:lstStyle>
          <a:p>
            <a:r>
              <a:rPr lang="tr-TR" dirty="0"/>
              <a:t>Bölüm/Ünite/Başlık bilgisini yazınız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13765" y="1515035"/>
            <a:ext cx="8686800" cy="49293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tr-TR" dirty="0"/>
              <a:t>Konu Bilgisini yazınız</a:t>
            </a:r>
          </a:p>
          <a:p>
            <a:pPr lvl="1"/>
            <a:r>
              <a:rPr lang="tr-TR" dirty="0"/>
              <a:t>İkinci düzey</a:t>
            </a:r>
          </a:p>
          <a:p>
            <a:pPr lvl="2"/>
            <a:r>
              <a:rPr lang="tr-TR" dirty="0"/>
              <a:t>Üçüncü düzey</a:t>
            </a:r>
          </a:p>
          <a:p>
            <a:pPr lvl="3"/>
            <a:r>
              <a:rPr lang="tr-TR" dirty="0"/>
              <a:t>Dördüncü düzey</a:t>
            </a:r>
          </a:p>
          <a:p>
            <a:pPr lvl="4"/>
            <a:r>
              <a:rPr lang="tr-TR" dirty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3765" y="6356351"/>
            <a:ext cx="1891553" cy="365125"/>
          </a:xfrm>
        </p:spPr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1505" y="5618742"/>
            <a:ext cx="4527177" cy="365125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38682" y="6356351"/>
            <a:ext cx="2061882" cy="365125"/>
          </a:xfrm>
        </p:spPr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0" name="Resi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6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4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2729" y="779923"/>
            <a:ext cx="8650942" cy="678049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2060"/>
                </a:solidFill>
                <a:effectLst/>
                <a:latin typeface="+mn-lt"/>
              </a:defRPr>
            </a:lvl1pPr>
          </a:lstStyle>
          <a:p>
            <a:r>
              <a:rPr lang="tr-TR" dirty="0"/>
              <a:t>Bölüm/Ünite/Başlık bilgisini yazınız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2728" y="1637360"/>
            <a:ext cx="4141695" cy="4806983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682" y="1637360"/>
            <a:ext cx="4310905" cy="4806983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22729" y="6356351"/>
            <a:ext cx="2363321" cy="365125"/>
          </a:xfrm>
        </p:spPr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D3C49735-8AB5-0E44-A951-1EFF38B093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565BE12A-490E-6C48-A7D9-FF441E87B56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10" name="Resim 9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8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5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E87FEC66-6F74-E941-93D0-E107699EA8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4" y="125570"/>
            <a:ext cx="9128692" cy="83441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075" y="268822"/>
            <a:ext cx="2809555" cy="23749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2" y="80506"/>
            <a:ext cx="874116" cy="83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8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0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84AEE-717F-461B-8C96-9D64203B579B}" type="datetimeFigureOut">
              <a:rPr lang="tr-TR" smtClean="0"/>
              <a:pPr/>
              <a:t>16.05.2024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22F58-9FDF-474E-B940-7D6D24B82F83}" type="slidenum">
              <a:rPr lang="tr-TR" smtClean="0"/>
              <a:pPr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666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zure-samples.github.io/raspberry-pi-web-simulato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github.com/orgs/Azure-Samples/repositories?q=raspberrypi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 Başlık 1">
            <a:extLst>
              <a:ext uri="{FF2B5EF4-FFF2-40B4-BE49-F238E27FC236}">
                <a16:creationId xmlns:a16="http://schemas.microsoft.com/office/drawing/2014/main" id="{A322A122-E7D6-4558-9A2E-27825CB77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082" y="4033318"/>
            <a:ext cx="8422108" cy="504452"/>
          </a:xfrm>
        </p:spPr>
        <p:txBody>
          <a:bodyPr/>
          <a:lstStyle/>
          <a:p>
            <a:r>
              <a:rPr lang="tr-TR" dirty="0"/>
              <a:t>Nesnelerin İnterneti</a:t>
            </a:r>
          </a:p>
          <a:p>
            <a:r>
              <a:rPr lang="tr-TR" dirty="0"/>
              <a:t>  </a:t>
            </a:r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D115F4A7-CB48-40AB-926B-AAE95A6749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946" y="5569747"/>
            <a:ext cx="8419760" cy="343851"/>
          </a:xfrm>
        </p:spPr>
        <p:txBody>
          <a:bodyPr>
            <a:normAutofit lnSpcReduction="10000"/>
          </a:bodyPr>
          <a:lstStyle/>
          <a:p>
            <a:r>
              <a:rPr lang="tr-TR" dirty="0">
                <a:solidFill>
                  <a:srgbClr val="002060"/>
                </a:solidFill>
              </a:rPr>
              <a:t>Dr. </a:t>
            </a:r>
            <a:r>
              <a:rPr lang="tr-TR" dirty="0" err="1">
                <a:solidFill>
                  <a:srgbClr val="002060"/>
                </a:solidFill>
              </a:rPr>
              <a:t>Öğr</a:t>
            </a:r>
            <a:r>
              <a:rPr lang="tr-TR" dirty="0">
                <a:solidFill>
                  <a:srgbClr val="002060"/>
                </a:solidFill>
              </a:rPr>
              <a:t>. Üyesi Burhan Duman</a:t>
            </a:r>
          </a:p>
        </p:txBody>
      </p:sp>
      <p:sp>
        <p:nvSpPr>
          <p:cNvPr id="8" name="Metin Yer Tutucusu 7">
            <a:extLst>
              <a:ext uri="{FF2B5EF4-FFF2-40B4-BE49-F238E27FC236}">
                <a16:creationId xmlns:a16="http://schemas.microsoft.com/office/drawing/2014/main" id="{7F79BC25-1C9A-4C4B-8412-601AF7ABE8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946" y="6007729"/>
            <a:ext cx="8419760" cy="504452"/>
          </a:xfrm>
        </p:spPr>
        <p:txBody>
          <a:bodyPr>
            <a:normAutofit fontScale="62500" lnSpcReduction="20000"/>
          </a:bodyPr>
          <a:lstStyle/>
          <a:p>
            <a:r>
              <a:rPr lang="tr-TR" sz="2000" b="0" dirty="0">
                <a:solidFill>
                  <a:srgbClr val="002060"/>
                </a:solidFill>
              </a:rPr>
              <a:t>Ömer Soydinç – 2012721018</a:t>
            </a:r>
          </a:p>
          <a:p>
            <a:r>
              <a:rPr lang="tr-TR" sz="2000" b="0" dirty="0">
                <a:solidFill>
                  <a:srgbClr val="002060"/>
                </a:solidFill>
              </a:rPr>
              <a:t>Mustafa Yasin Emir - 2012721040</a:t>
            </a:r>
          </a:p>
        </p:txBody>
      </p:sp>
      <p:sp>
        <p:nvSpPr>
          <p:cNvPr id="5" name="Metin Yer Tutucusu 6">
            <a:extLst>
              <a:ext uri="{FF2B5EF4-FFF2-40B4-BE49-F238E27FC236}">
                <a16:creationId xmlns:a16="http://schemas.microsoft.com/office/drawing/2014/main" id="{BF1CD7D3-F92D-4AA4-978C-100AA270F40A}"/>
              </a:ext>
            </a:extLst>
          </p:cNvPr>
          <p:cNvSpPr txBox="1">
            <a:spLocks/>
          </p:cNvSpPr>
          <p:nvPr/>
        </p:nvSpPr>
        <p:spPr>
          <a:xfrm>
            <a:off x="391430" y="4537771"/>
            <a:ext cx="8419760" cy="89222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>
                <a:solidFill>
                  <a:srgbClr val="002060"/>
                </a:solidFill>
              </a:rPr>
              <a:t>Cloud-Cloud Computing </a:t>
            </a:r>
          </a:p>
          <a:p>
            <a:r>
              <a:rPr lang="tr-TR" sz="1800">
                <a:solidFill>
                  <a:srgbClr val="002060"/>
                </a:solidFill>
              </a:rPr>
              <a:t>Uygulama:Google </a:t>
            </a:r>
            <a:r>
              <a:rPr lang="tr-TR" sz="1800" dirty="0" err="1">
                <a:solidFill>
                  <a:srgbClr val="002060"/>
                </a:solidFill>
              </a:rPr>
              <a:t>Cloud</a:t>
            </a:r>
            <a:r>
              <a:rPr lang="tr-TR" sz="1800" dirty="0">
                <a:solidFill>
                  <a:srgbClr val="002060"/>
                </a:solidFill>
              </a:rPr>
              <a:t> </a:t>
            </a:r>
            <a:r>
              <a:rPr lang="tr-TR" sz="1800" dirty="0" err="1">
                <a:solidFill>
                  <a:srgbClr val="002060"/>
                </a:solidFill>
              </a:rPr>
              <a:t>Vision</a:t>
            </a:r>
            <a:r>
              <a:rPr lang="tr-TR" sz="1800" dirty="0">
                <a:solidFill>
                  <a:srgbClr val="002060"/>
                </a:solidFill>
              </a:rPr>
              <a:t> API Kullanarak Nesne Tespiti</a:t>
            </a:r>
          </a:p>
          <a:p>
            <a:r>
              <a:rPr lang="tr-TR" sz="1800" dirty="0">
                <a:solidFill>
                  <a:srgbClr val="002060"/>
                </a:solidFill>
              </a:rPr>
              <a:t>Tespit Sonuçlarının </a:t>
            </a:r>
            <a:r>
              <a:rPr lang="tr-TR" sz="1800" dirty="0" err="1">
                <a:solidFill>
                  <a:srgbClr val="002060"/>
                </a:solidFill>
              </a:rPr>
              <a:t>Cloud</a:t>
            </a:r>
            <a:r>
              <a:rPr lang="tr-TR" sz="1800" dirty="0">
                <a:solidFill>
                  <a:srgbClr val="002060"/>
                </a:solidFill>
              </a:rPr>
              <a:t> Ortamındaki Database Aktarılması </a:t>
            </a:r>
          </a:p>
          <a:p>
            <a:endParaRPr lang="tr-T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6391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D7DFBE-5F81-4757-82C4-E934C9FE9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Uygulamamızın Üstten Görünümü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94D19AB-5BF5-485F-A049-341D8E784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8436" y="1959453"/>
            <a:ext cx="7307127" cy="4045132"/>
          </a:xfrm>
        </p:spPr>
      </p:pic>
    </p:spTree>
    <p:extLst>
      <p:ext uri="{BB962C8B-B14F-4D97-AF65-F5344CB8AC3E}">
        <p14:creationId xmlns:p14="http://schemas.microsoft.com/office/powerpoint/2010/main" val="307702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7D56932-7D4E-BE93-EC24-39FBBE0CA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Cloud –Cloud Computing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D56EF7-3B41-E2E7-CE16-F7E234101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sz="2000" b="1"/>
              <a:t>Bulut</a:t>
            </a:r>
            <a:r>
              <a:rPr lang="tr-TR" sz="2000"/>
              <a:t> terimi bu alanda bizim için </a:t>
            </a:r>
            <a:r>
              <a:rPr lang="tr-TR" sz="2000" b="1"/>
              <a:t>Ağ veya İnternet </a:t>
            </a:r>
            <a:r>
              <a:rPr lang="tr-TR" sz="2000"/>
              <a:t>anlamına gelir. Başka bir ifadeyle, Bulut'un uzak bir konumda bulunan bir şey olduğunu söyleyebiliriz. Bulut, ağ üzerinden, yani genel ağlarda veya özel ağlarda, yani WAN, LAN veya VPN'de hizmet sağlayabilir.</a:t>
            </a:r>
          </a:p>
          <a:p>
            <a:endParaRPr lang="tr-TR" sz="2000"/>
          </a:p>
          <a:p>
            <a:r>
              <a:rPr lang="tr-TR" sz="2000" b="1" i="0">
                <a:solidFill>
                  <a:srgbClr val="0D0D0D"/>
                </a:solidFill>
                <a:effectLst/>
              </a:rPr>
              <a:t>Bulut bilişim</a:t>
            </a:r>
            <a:r>
              <a:rPr lang="tr-TR" sz="2000" b="0" i="0">
                <a:solidFill>
                  <a:srgbClr val="0D0D0D"/>
                </a:solidFill>
                <a:effectLst/>
              </a:rPr>
              <a:t>, internet üzerinden erişebileceğiniz ve kullanabileceğiniz çeşitli hizmetler veya platformlar sunan bir teknoloji türüdür. Daha hızlı inovasyon,esnek kaynaklar ve ölçek ekonomileri sağlar.</a:t>
            </a:r>
          </a:p>
          <a:p>
            <a:r>
              <a:rPr lang="tr-TR" sz="2000" b="0" i="0">
                <a:solidFill>
                  <a:srgbClr val="0D0D0D"/>
                </a:solidFill>
                <a:effectLst/>
              </a:rPr>
              <a:t>Dosyalarınızı saklayabileceğiniz çevrimiçi depolama hizmetleri(OneDrive-Drive) </a:t>
            </a:r>
          </a:p>
          <a:p>
            <a:r>
              <a:rPr lang="tr-TR" sz="2000">
                <a:solidFill>
                  <a:srgbClr val="0D0D0D"/>
                </a:solidFill>
              </a:rPr>
              <a:t>E</a:t>
            </a:r>
            <a:r>
              <a:rPr lang="tr-TR" sz="2000" b="0" i="0">
                <a:solidFill>
                  <a:srgbClr val="0D0D0D"/>
                </a:solidFill>
                <a:effectLst/>
              </a:rPr>
              <a:t>-posta hizmetleri (Outlook-Gmail)</a:t>
            </a:r>
          </a:p>
          <a:p>
            <a:r>
              <a:rPr lang="tr-TR" sz="2000">
                <a:solidFill>
                  <a:srgbClr val="0D0D0D"/>
                </a:solidFill>
              </a:rPr>
              <a:t>B</a:t>
            </a:r>
            <a:r>
              <a:rPr lang="tr-TR" sz="2000" b="0" i="0">
                <a:solidFill>
                  <a:srgbClr val="0D0D0D"/>
                </a:solidFill>
                <a:effectLst/>
              </a:rPr>
              <a:t>elge düzenleme uygulamaları </a:t>
            </a:r>
          </a:p>
          <a:p>
            <a:pPr marL="0" indent="0">
              <a:buNone/>
            </a:pPr>
            <a:endParaRPr lang="tr-TR" sz="2000"/>
          </a:p>
          <a:p>
            <a:endParaRPr lang="tr-TR"/>
          </a:p>
          <a:p>
            <a:endParaRPr lang="tr-TR"/>
          </a:p>
          <a:p>
            <a:pPr marL="0" indent="0">
              <a:buNone/>
            </a:pPr>
            <a:r>
              <a:rPr lang="tr-TR" sz="1100"/>
              <a:t> </a:t>
            </a:r>
          </a:p>
          <a:p>
            <a:pPr marL="0" indent="0">
              <a:buNone/>
            </a:pPr>
            <a:endParaRPr lang="tr-TR" sz="1100"/>
          </a:p>
          <a:p>
            <a:pPr marL="0" indent="0">
              <a:buNone/>
            </a:pPr>
            <a:endParaRPr lang="tr-TR" sz="1100"/>
          </a:p>
          <a:p>
            <a:pPr marL="0" indent="0">
              <a:buNone/>
            </a:pPr>
            <a:endParaRPr lang="tr-TR" sz="1100"/>
          </a:p>
          <a:p>
            <a:pPr marL="0" indent="0">
              <a:buNone/>
            </a:pPr>
            <a:endParaRPr lang="tr-TR" sz="1100"/>
          </a:p>
          <a:p>
            <a:pPr marL="0" indent="0">
              <a:buNone/>
            </a:pPr>
            <a:endParaRPr lang="tr-TR" sz="1100"/>
          </a:p>
          <a:p>
            <a:pPr marL="0" indent="0">
              <a:buNone/>
            </a:pPr>
            <a:endParaRPr lang="tr-TR" sz="1100" b="0" i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tr-TR" sz="1100" b="0" i="0">
              <a:solidFill>
                <a:srgbClr val="4D5156"/>
              </a:solidFill>
              <a:effectLst/>
              <a:latin typeface="arial" panose="020B0604020202020204" pitchFamily="34" charset="0"/>
            </a:endParaRPr>
          </a:p>
          <a:p>
            <a:endParaRPr lang="tr-TR" sz="1100"/>
          </a:p>
        </p:txBody>
      </p:sp>
    </p:spTree>
    <p:extLst>
      <p:ext uri="{BB962C8B-B14F-4D97-AF65-F5344CB8AC3E}">
        <p14:creationId xmlns:p14="http://schemas.microsoft.com/office/powerpoint/2010/main" val="274643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8DF6E4C-6251-43F1-985B-9B85D7E15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err="1"/>
              <a:t>Cloud</a:t>
            </a:r>
            <a:r>
              <a:rPr lang="tr-TR"/>
              <a:t> Services ve Cloud Model</a:t>
            </a:r>
            <a:endParaRPr lang="tr-TR" dirty="0"/>
          </a:p>
        </p:txBody>
      </p:sp>
      <p:sp>
        <p:nvSpPr>
          <p:cNvPr id="7" name="Metin Yer Tutucusu 6">
            <a:extLst>
              <a:ext uri="{FF2B5EF4-FFF2-40B4-BE49-F238E27FC236}">
                <a16:creationId xmlns:a16="http://schemas.microsoft.com/office/drawing/2014/main" id="{227A778D-93AA-AA33-B09E-DBB9E8C01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5" y="1515035"/>
            <a:ext cx="8686800" cy="5030545"/>
          </a:xfrm>
        </p:spPr>
        <p:txBody>
          <a:bodyPr>
            <a:normAutofit fontScale="6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tr-TR" sz="2500" b="1" i="0">
                <a:solidFill>
                  <a:srgbClr val="0D0D0D"/>
                </a:solidFill>
                <a:effectLst/>
              </a:rPr>
              <a:t>Public Cloud </a:t>
            </a:r>
            <a:r>
              <a:rPr lang="tr-TR" sz="2500" b="0" i="0">
                <a:solidFill>
                  <a:srgbClr val="0D0D0D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Bir bulut sağlayıcısı tarafından sunulan ve genel olarak internet aracılığıyla erişilebilen hizmetler sunar.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>
                <a:solidFill>
                  <a:srgbClr val="0D0D0D"/>
                </a:solidFill>
              </a:rPr>
              <a:t>A</a:t>
            </a:r>
            <a:r>
              <a:rPr lang="tr-TR" sz="2500" b="0" i="0">
                <a:solidFill>
                  <a:srgbClr val="0D0D0D"/>
                </a:solidFill>
                <a:effectLst/>
              </a:rPr>
              <a:t>ltyapı, platform ve yazılım hizmetleri (IaaS, PaaS, SaaS) gibi farklı hizmet modellerini içerir.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Örnekler arasında Amazon Web Services (AWS), Microsoft Azure ve Google Cloud Platform (GCP) bulunur.</a:t>
            </a:r>
          </a:p>
          <a:p>
            <a:pPr algn="l">
              <a:buFont typeface="+mj-lt"/>
              <a:buAutoNum type="arabicPeriod"/>
            </a:pPr>
            <a:r>
              <a:rPr lang="tr-TR" sz="2500" b="1" i="0">
                <a:solidFill>
                  <a:srgbClr val="0D0D0D"/>
                </a:solidFill>
                <a:effectLst/>
              </a:rPr>
              <a:t>Private Cloud </a:t>
            </a:r>
            <a:r>
              <a:rPr lang="tr-TR" sz="2500" b="0" i="0">
                <a:solidFill>
                  <a:srgbClr val="0D0D0D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>
                <a:solidFill>
                  <a:srgbClr val="0D0D0D"/>
                </a:solidFill>
              </a:rPr>
              <a:t>B</a:t>
            </a:r>
            <a:r>
              <a:rPr lang="tr-TR" sz="2500" b="0" i="0">
                <a:solidFill>
                  <a:srgbClr val="0D0D0D"/>
                </a:solidFill>
                <a:effectLst/>
              </a:rPr>
              <a:t>ir kuruluşun kendi içinde barındırdığı veya bir üçüncü taraf sağlayıcı tarafından yönetilen bir ortamda barındırılan bulut hizmetlerini ifade eder.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Bu modelde, kaynaklar genellikle tek bir kuruluşa aittir ve genellikle onların özel kullanımı için ayrılmıştır.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Veri güvenliği ve uyumluluk ihtiyaçlarını karşılamak için tercih edilir.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>
                <a:solidFill>
                  <a:srgbClr val="0D0D0D"/>
                </a:solidFill>
              </a:rPr>
              <a:t>D</a:t>
            </a:r>
            <a:r>
              <a:rPr lang="tr-TR" sz="2500" b="0" i="0">
                <a:solidFill>
                  <a:srgbClr val="0D0D0D"/>
                </a:solidFill>
                <a:effectLst/>
              </a:rPr>
              <a:t>aha fazla kontrol ve özelleştirme imkanı sunar.</a:t>
            </a:r>
          </a:p>
          <a:p>
            <a:pPr algn="l">
              <a:buFont typeface="+mj-lt"/>
              <a:buAutoNum type="arabicPeriod"/>
            </a:pPr>
            <a:r>
              <a:rPr lang="tr-TR" sz="2500" b="1" i="0">
                <a:solidFill>
                  <a:srgbClr val="0D0D0D"/>
                </a:solidFill>
                <a:effectLst/>
              </a:rPr>
              <a:t>Hybrid Cloud </a:t>
            </a:r>
            <a:r>
              <a:rPr lang="tr-TR" sz="2500" b="0" i="0">
                <a:solidFill>
                  <a:srgbClr val="0D0D0D"/>
                </a:solidFill>
                <a:effectLst/>
              </a:rPr>
              <a:t>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Hibrit bulut, hem halka açık hem de özel bulut kaynaklarının birleştirildiği bir bulut ortamını ifade eder.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Kuruluşlar, özel bulutlarda hassas iş yüklerini barındırırken, genel bulut hizmetlerini daha az hassas iş yükleri için kullanabilirler.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Veri ve uygulama taşınabilirliği sağlar, böylece iş yükleri istendiğinde bulutlar arasında taşınabilir.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tr-TR" sz="2500" b="0" i="0">
                <a:solidFill>
                  <a:srgbClr val="0D0D0D"/>
                </a:solidFill>
                <a:effectLst/>
              </a:rPr>
              <a:t>Bu model, ölçeklenebilirlik ve uyumluluk sağlama gibi avantajlar sağlar.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149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>
            <a:extLst>
              <a:ext uri="{FF2B5EF4-FFF2-40B4-BE49-F238E27FC236}">
                <a16:creationId xmlns:a16="http://schemas.microsoft.com/office/drawing/2014/main" id="{146F95F2-0672-2C73-2B90-BED2D3B6B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Cloud Services ve Cloud Model</a:t>
            </a:r>
          </a:p>
        </p:txBody>
      </p:sp>
      <p:pic>
        <p:nvPicPr>
          <p:cNvPr id="4" name="İçerik Yer Tutucusu 4">
            <a:extLst>
              <a:ext uri="{FF2B5EF4-FFF2-40B4-BE49-F238E27FC236}">
                <a16:creationId xmlns:a16="http://schemas.microsoft.com/office/drawing/2014/main" id="{BB8ACD07-8047-709F-7A7B-F977333943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25439" y="1325880"/>
            <a:ext cx="3531748" cy="21619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Metin Yer Tutucusu 5">
            <a:extLst>
              <a:ext uri="{FF2B5EF4-FFF2-40B4-BE49-F238E27FC236}">
                <a16:creationId xmlns:a16="http://schemas.microsoft.com/office/drawing/2014/main" id="{9881235F-32C6-C7F0-9FC4-83E86EBF73CC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13764" y="1577339"/>
            <a:ext cx="5111675" cy="4632919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tr-TR" sz="2300" b="1" i="0">
                <a:solidFill>
                  <a:srgbClr val="0D0D0D"/>
                </a:solidFill>
                <a:effectLst/>
              </a:rPr>
              <a:t>IaaS:</a:t>
            </a:r>
          </a:p>
          <a:p>
            <a:pPr marL="0" indent="0" algn="l">
              <a:buNone/>
            </a:pPr>
            <a:r>
              <a:rPr lang="tr-TR" sz="2300" b="0" i="0">
                <a:solidFill>
                  <a:srgbClr val="0D0D0D"/>
                </a:solidFill>
                <a:effectLst/>
              </a:rPr>
              <a:t>Microsoft Azure Virtual Machines: Azure Virtual Machines, kullanıcılara Microsoft'un bulut altyapısında sanal makineler oluşturma ve çalıştırma imkanı sunar. </a:t>
            </a:r>
          </a:p>
          <a:p>
            <a:pPr marL="0" indent="0" algn="l">
              <a:buNone/>
            </a:pPr>
            <a:r>
              <a:rPr lang="tr-TR" sz="2300" b="1" i="0">
                <a:solidFill>
                  <a:srgbClr val="0D0D0D"/>
                </a:solidFill>
                <a:effectLst/>
              </a:rPr>
              <a:t>PaaS </a:t>
            </a:r>
            <a:r>
              <a:rPr lang="tr-TR" sz="2300" b="0" i="0">
                <a:solidFill>
                  <a:srgbClr val="0D0D0D"/>
                </a:solidFill>
                <a:effectLst/>
              </a:rPr>
              <a:t>:</a:t>
            </a:r>
          </a:p>
          <a:p>
            <a:pPr marL="0" indent="0" algn="l">
              <a:buNone/>
            </a:pPr>
            <a:r>
              <a:rPr lang="tr-TR" sz="2300" b="0" i="0">
                <a:solidFill>
                  <a:srgbClr val="0D0D0D"/>
                </a:solidFill>
                <a:effectLst/>
              </a:rPr>
              <a:t>Google Cloud Platform (GCP) App Engine: GCP'nin App Engine hizmeti, kullanıcılara uygulamaları oluşturma, barındırma ve ölçeklendirme imkanı sunar. Kullanıcılar, altta yatan altyapıyı düşünmeden uygulama geliştirmeye odaklanabilirler.</a:t>
            </a:r>
          </a:p>
          <a:p>
            <a:pPr marL="0" indent="0" algn="l">
              <a:buNone/>
            </a:pPr>
            <a:r>
              <a:rPr lang="tr-TR" sz="2300" b="1" i="0">
                <a:solidFill>
                  <a:srgbClr val="0D0D0D"/>
                </a:solidFill>
                <a:effectLst/>
              </a:rPr>
              <a:t>SaaS:</a:t>
            </a:r>
          </a:p>
          <a:p>
            <a:pPr marL="0" indent="0" algn="l">
              <a:buNone/>
            </a:pPr>
            <a:r>
              <a:rPr lang="tr-TR" sz="2300" b="0" i="0">
                <a:solidFill>
                  <a:srgbClr val="0D0D0D"/>
                </a:solidFill>
                <a:effectLst/>
              </a:rPr>
              <a:t>Google Workspace :Google Workspace, e-posta, belge oluşturma, takvim ve işbirliği araçları gibi çeşitli iş üretkenlik uygulamalarını bir araya getirir. Kullanıcılar, buluttan erişilebilen ve güncellenebilen bu uygulamaları kullanarak işlerini yönetebilirler.</a:t>
            </a:r>
          </a:p>
          <a:p>
            <a:endParaRPr lang="tr-TR"/>
          </a:p>
        </p:txBody>
      </p:sp>
      <p:pic>
        <p:nvPicPr>
          <p:cNvPr id="9" name="Resim 8">
            <a:extLst>
              <a:ext uri="{FF2B5EF4-FFF2-40B4-BE49-F238E27FC236}">
                <a16:creationId xmlns:a16="http://schemas.microsoft.com/office/drawing/2014/main" id="{B1885158-133C-D2DA-B006-4CBF7C2C4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25" y="3835574"/>
            <a:ext cx="3473376" cy="23746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356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Resim 10">
            <a:extLst>
              <a:ext uri="{FF2B5EF4-FFF2-40B4-BE49-F238E27FC236}">
                <a16:creationId xmlns:a16="http://schemas.microsoft.com/office/drawing/2014/main" id="{E899C86D-CD8C-B225-A2C6-B394663D3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4" y="1540041"/>
            <a:ext cx="8775032" cy="49128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Başlık 6">
            <a:extLst>
              <a:ext uri="{FF2B5EF4-FFF2-40B4-BE49-F238E27FC236}">
                <a16:creationId xmlns:a16="http://schemas.microsoft.com/office/drawing/2014/main" id="{DB5C3470-BE29-A525-9CBF-B847A2A368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854075"/>
            <a:ext cx="6870700" cy="314325"/>
          </a:xfrm>
        </p:spPr>
        <p:txBody>
          <a:bodyPr>
            <a:noAutofit/>
          </a:bodyPr>
          <a:lstStyle/>
          <a:p>
            <a:r>
              <a:rPr lang="tr-TR" sz="3200" b="1">
                <a:solidFill>
                  <a:srgbClr val="002060"/>
                </a:solidFill>
                <a:latin typeface="+mn-lt"/>
              </a:rPr>
              <a:t>Cloud Services ve Cloud Model</a:t>
            </a:r>
          </a:p>
        </p:txBody>
      </p:sp>
    </p:spTree>
    <p:extLst>
      <p:ext uri="{BB962C8B-B14F-4D97-AF65-F5344CB8AC3E}">
        <p14:creationId xmlns:p14="http://schemas.microsoft.com/office/powerpoint/2010/main" val="41380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279E93B-725C-6A7B-2DB4-ADB2A05A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IOT &amp; Cloud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F20762E-0819-1E5F-52A8-20BB3C32D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764" y="1636295"/>
            <a:ext cx="3865203" cy="461210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tr-TR" b="0" i="0">
              <a:effectLst/>
              <a:latin typeface="Roboto" panose="02000000000000000000" pitchFamily="2" charset="0"/>
            </a:endParaRPr>
          </a:p>
          <a:p>
            <a:r>
              <a:rPr lang="tr-TR" b="0" i="0">
                <a:effectLst/>
                <a:latin typeface="Roboto" panose="02000000000000000000" pitchFamily="2" charset="0"/>
              </a:rPr>
              <a:t> </a:t>
            </a:r>
            <a:r>
              <a:rPr lang="tr-TR" b="1" i="0">
                <a:effectLst/>
                <a:latin typeface="Roboto" panose="02000000000000000000" pitchFamily="2" charset="0"/>
              </a:rPr>
              <a:t>Azure IoT Hub</a:t>
            </a:r>
            <a:r>
              <a:rPr lang="tr-TR" b="0" i="0">
                <a:effectLst/>
                <a:latin typeface="Roboto" panose="02000000000000000000" pitchFamily="2" charset="0"/>
              </a:rPr>
              <a:t>, IoT uygulamaları ve yönettiği cihazlar arasında çift yönlü iletişim için merkezi bir mesaj merkezi görevi gören, bulutta barındırılan yönetilen bir hizmettir. </a:t>
            </a:r>
          </a:p>
          <a:p>
            <a:r>
              <a:rPr lang="tr-TR" b="0" i="0">
                <a:effectLst/>
                <a:latin typeface="Roboto" panose="02000000000000000000" pitchFamily="2" charset="0"/>
              </a:rPr>
              <a:t> </a:t>
            </a:r>
            <a:r>
              <a:rPr lang="tr-TR" b="1" i="0">
                <a:effectLst/>
                <a:latin typeface="Roboto" panose="02000000000000000000" pitchFamily="2" charset="0"/>
              </a:rPr>
              <a:t>Azure IoT Central</a:t>
            </a:r>
            <a:r>
              <a:rPr lang="tr-TR" b="0" i="0">
                <a:effectLst/>
                <a:latin typeface="Roboto" panose="02000000000000000000" pitchFamily="2" charset="0"/>
              </a:rPr>
              <a:t>, IoT varlıklarını uygun ölçekte bağlamayı, izlemeyi ve yönetmeyi kolaylaştıran, tam olarak yönetilen bir küresel IoT SaaS çözümüdür.</a:t>
            </a:r>
          </a:p>
          <a:p>
            <a:endParaRPr lang="tr-TR">
              <a:latin typeface="Roboto" panose="02000000000000000000" pitchFamily="2" charset="0"/>
            </a:endParaRPr>
          </a:p>
          <a:p>
            <a:r>
              <a:rPr lang="tr-TR" b="1" i="0">
                <a:effectLst/>
                <a:latin typeface="Roboto" panose="02000000000000000000" pitchFamily="2" charset="0"/>
              </a:rPr>
              <a:t>Azure Sphere</a:t>
            </a:r>
            <a:r>
              <a:rPr lang="tr-TR" b="0" i="0">
                <a:effectLst/>
                <a:latin typeface="Roboto" panose="02000000000000000000" pitchFamily="2" charset="0"/>
              </a:rPr>
              <a:t>,internete bağlı cihazlar için yerleşik iletişim ve güvenlik özelliklerine sahip,üst düzey uygulama platformudur.</a:t>
            </a:r>
          </a:p>
        </p:txBody>
      </p:sp>
      <p:pic>
        <p:nvPicPr>
          <p:cNvPr id="5" name="Resim 4">
            <a:hlinkClick r:id="rId2"/>
            <a:extLst>
              <a:ext uri="{FF2B5EF4-FFF2-40B4-BE49-F238E27FC236}">
                <a16:creationId xmlns:a16="http://schemas.microsoft.com/office/drawing/2014/main" id="{DEB34FAC-E30B-4922-4848-C921E138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352" y="1389529"/>
            <a:ext cx="3584679" cy="31490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Resim 6">
            <a:hlinkClick r:id="rId4"/>
            <a:extLst>
              <a:ext uri="{FF2B5EF4-FFF2-40B4-BE49-F238E27FC236}">
                <a16:creationId xmlns:a16="http://schemas.microsoft.com/office/drawing/2014/main" id="{B3B20933-3962-15D1-A7AC-DDA024EE1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352" y="4824953"/>
            <a:ext cx="3584679" cy="1571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6219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şlık 9">
            <a:extLst>
              <a:ext uri="{FF2B5EF4-FFF2-40B4-BE49-F238E27FC236}">
                <a16:creationId xmlns:a16="http://schemas.microsoft.com/office/drawing/2014/main" id="{B6B8ADCE-6261-0987-3D16-AF8B7A1F6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Uygulama: </a:t>
            </a:r>
            <a:r>
              <a:rPr lang="tr-TR" sz="2600"/>
              <a:t>Google Cloud Vision API Kullanarak Object Detection</a:t>
            </a:r>
          </a:p>
        </p:txBody>
      </p:sp>
      <p:pic>
        <p:nvPicPr>
          <p:cNvPr id="14" name="İçerik Yer Tutucusu 13">
            <a:extLst>
              <a:ext uri="{FF2B5EF4-FFF2-40B4-BE49-F238E27FC236}">
                <a16:creationId xmlns:a16="http://schemas.microsoft.com/office/drawing/2014/main" id="{707D49D3-C0B3-63B9-C0DC-AC9C8A3C48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27590" y="1637360"/>
            <a:ext cx="2982180" cy="2301970"/>
          </a:xfrm>
        </p:spPr>
      </p:pic>
      <p:pic>
        <p:nvPicPr>
          <p:cNvPr id="18" name="İçerik Yer Tutucusu 17">
            <a:extLst>
              <a:ext uri="{FF2B5EF4-FFF2-40B4-BE49-F238E27FC236}">
                <a16:creationId xmlns:a16="http://schemas.microsoft.com/office/drawing/2014/main" id="{C45809C7-A13C-2097-3C6E-575FE90C49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515852" y="4040851"/>
            <a:ext cx="4310062" cy="2558716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E2275025-DF0C-7CD9-8D7D-23B3D2B2A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90" y="4040851"/>
            <a:ext cx="2982180" cy="2558716"/>
          </a:xfrm>
          <a:prstGeom prst="rect">
            <a:avLst/>
          </a:prstGeom>
        </p:spPr>
      </p:pic>
      <p:pic>
        <p:nvPicPr>
          <p:cNvPr id="20" name="Resim 19">
            <a:extLst>
              <a:ext uri="{FF2B5EF4-FFF2-40B4-BE49-F238E27FC236}">
                <a16:creationId xmlns:a16="http://schemas.microsoft.com/office/drawing/2014/main" id="{41D18CEC-8F36-BD07-D238-57F113B0B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853" y="1751068"/>
            <a:ext cx="4310061" cy="218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1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D213E6-6717-45BF-824B-FCC47B7CD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Google </a:t>
            </a:r>
            <a:r>
              <a:rPr lang="tr-TR" dirty="0" err="1"/>
              <a:t>Cloud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API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1E00FE9-88FE-4704-969C-F54EC217B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tr-TR" dirty="0"/>
              <a:t>Google </a:t>
            </a:r>
            <a:r>
              <a:rPr lang="tr-TR" dirty="0" err="1"/>
              <a:t>Vision</a:t>
            </a:r>
            <a:r>
              <a:rPr lang="tr-TR" dirty="0"/>
              <a:t> API, görüntü işleme teknolojileri kullanarak resimlerdeki nesneleri, yüzleri, metinleri, etiketleri ve diğer özellikleri tanımlamak için kullanılan bir bulut hizmetidir. </a:t>
            </a:r>
          </a:p>
          <a:p>
            <a:r>
              <a:rPr lang="tr-TR" dirty="0"/>
              <a:t>Bu API, Google </a:t>
            </a:r>
            <a:r>
              <a:rPr lang="tr-TR" dirty="0" err="1"/>
              <a:t>Cloud</a:t>
            </a:r>
            <a:r>
              <a:rPr lang="tr-TR" dirty="0"/>
              <a:t> platformunun bir parçasıdır ve uygulama geliştiricilerinin, görüntüleri analiz etmek için ihtiyaç duydukları teknolojiyi kullanmalarına olanak tanır.</a:t>
            </a:r>
          </a:p>
          <a:p>
            <a:r>
              <a:rPr lang="tr-TR" dirty="0"/>
              <a:t>Google </a:t>
            </a:r>
            <a:r>
              <a:rPr lang="tr-TR" dirty="0" err="1"/>
              <a:t>Vision</a:t>
            </a:r>
            <a:r>
              <a:rPr lang="tr-TR" dirty="0"/>
              <a:t> API, yüksek doğruluk oranları ile çalışır ve birçok farklı görüntü işleme özelliği sunar. </a:t>
            </a:r>
          </a:p>
          <a:p>
            <a:r>
              <a:rPr lang="tr-TR" dirty="0"/>
              <a:t>Bu özellikler arasında nesne tespiti, yüz tanıma, etiketleme, metin okuma, görüntü sınıflandırma ve diğerleri bulunur. </a:t>
            </a:r>
          </a:p>
          <a:p>
            <a:r>
              <a:rPr lang="tr-TR" dirty="0"/>
              <a:t>API, kullanıcıların yalnızca birkaç satır kod kullanarak karmaşık görüntü işleme işlemlerini gerçekleştirmelerine olanak tanır.</a:t>
            </a:r>
          </a:p>
        </p:txBody>
      </p:sp>
    </p:spTree>
    <p:extLst>
      <p:ext uri="{BB962C8B-B14F-4D97-AF65-F5344CB8AC3E}">
        <p14:creationId xmlns:p14="http://schemas.microsoft.com/office/powerpoint/2010/main" val="2036272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2412E8-8E6E-45D0-B035-1BE32C97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Google </a:t>
            </a:r>
            <a:r>
              <a:rPr lang="tr-TR" dirty="0" err="1"/>
              <a:t>Cloud</a:t>
            </a:r>
            <a:r>
              <a:rPr lang="tr-TR" dirty="0"/>
              <a:t> </a:t>
            </a:r>
            <a:r>
              <a:rPr lang="tr-TR" dirty="0" err="1"/>
              <a:t>Vision</a:t>
            </a:r>
            <a:r>
              <a:rPr lang="tr-TR" dirty="0"/>
              <a:t> API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D883DB-01E2-401C-93DD-12A201573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tr-TR" b="1" dirty="0"/>
              <a:t>Nesne Tanıma: </a:t>
            </a:r>
            <a:r>
              <a:rPr lang="tr-TR" dirty="0"/>
              <a:t>Resimlerdeki nesneleri algılamak ve tanımlamak için güçlü bir özellik sunar. Örneğin, bir doğa fotoğrafında bulunan dağları, ağaçları ve gökyüzünü tanımlayabilirsiniz.</a:t>
            </a:r>
          </a:p>
          <a:p>
            <a:r>
              <a:rPr lang="tr-TR" b="1" dirty="0"/>
              <a:t>Metin Tanıma: </a:t>
            </a:r>
            <a:r>
              <a:rPr lang="tr-TR" dirty="0"/>
              <a:t>Resimlerdeki metinleri tanımlamak ve okumak için gelişmiş bir metin tanıma özelliği sunar. Örneğin, bir fotoğraf çekimi ile kağıt üzerindeki yazıları dijital ortama aktarabilirsiniz.</a:t>
            </a:r>
          </a:p>
          <a:p>
            <a:r>
              <a:rPr lang="tr-TR" b="1" dirty="0"/>
              <a:t>Yüz Tanıma: </a:t>
            </a:r>
            <a:r>
              <a:rPr lang="tr-TR" dirty="0"/>
              <a:t>Resimlerdeki yüzleri algılamak, yüz özelliklerini tanımlamak ve yüzler arasında benzerlikler bulmak için gelişmiş bir yüz tanıma özelliği sunar. Örneğin, bir grup fotoğrafında bulunan kişilerin yüzlerini tanımlayabilir ve etiketleyebilirsiniz.</a:t>
            </a:r>
          </a:p>
          <a:p>
            <a:r>
              <a:rPr lang="tr-TR" b="1" dirty="0"/>
              <a:t>Etiketleme ve Sınıflandırma:</a:t>
            </a:r>
            <a:r>
              <a:rPr lang="tr-TR" dirty="0"/>
              <a:t> Resimlerdeki içeriği otomatik olarak etiketlemek ve sınıflandırmak için kullanılabilir. Örneğin, bir otomobil fotoğrafında bulunan araba markasını ve modelini belirleyebilirsiniz.</a:t>
            </a:r>
          </a:p>
          <a:p>
            <a:r>
              <a:rPr lang="tr-TR" b="1" dirty="0"/>
              <a:t>Logo ve Ürün Tanıma: </a:t>
            </a:r>
            <a:r>
              <a:rPr lang="tr-TR" dirty="0"/>
              <a:t>Ticari ürünlerin logolarını, ambalajlarını veya etiketlerini tanımlamak ve eşleştirmek için kullanılabilir. Örneğin, bir mağaza vitrininde bulunan ürünleri ve markaları tanımlayabilirsiniz.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794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 Teması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eması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UBU-Sablon.potx" id="{631C00E4-4245-A34A-A616-F8051A2CCF02}" vid="{D0BEF04B-48E9-6C4D-842E-5A777801933C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ISUBU-Sablon</Template>
  <TotalTime>1134</TotalTime>
  <Words>770</Words>
  <Application>Microsoft Office PowerPoint</Application>
  <PresentationFormat>Ekran Gösterisi (4:3)</PresentationFormat>
  <Paragraphs>72</Paragraphs>
  <Slides>10</Slides>
  <Notes>4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6" baseType="lpstr">
      <vt:lpstr>Calibri</vt:lpstr>
      <vt:lpstr>arial</vt:lpstr>
      <vt:lpstr>Calibri Light</vt:lpstr>
      <vt:lpstr>Roboto</vt:lpstr>
      <vt:lpstr>arial</vt:lpstr>
      <vt:lpstr>Office Teması</vt:lpstr>
      <vt:lpstr>PowerPoint Sunusu</vt:lpstr>
      <vt:lpstr>Cloud –Cloud Computing</vt:lpstr>
      <vt:lpstr>Cloud Services ve Cloud Model</vt:lpstr>
      <vt:lpstr>Cloud Services ve Cloud Model</vt:lpstr>
      <vt:lpstr>Cloud Services ve Cloud Model</vt:lpstr>
      <vt:lpstr>IOT &amp; Cloud</vt:lpstr>
      <vt:lpstr>Uygulama: Google Cloud Vision API Kullanarak Object Detection</vt:lpstr>
      <vt:lpstr>Google Cloud Vision API</vt:lpstr>
      <vt:lpstr>Google Cloud Vision API </vt:lpstr>
      <vt:lpstr>Uygulamamızın Üstten Görünümü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>Windows Kullanıcısı</dc:creator>
  <cp:keywords/>
  <dc:description/>
  <cp:lastModifiedBy>Mustafa Yasin Emir</cp:lastModifiedBy>
  <cp:revision>45</cp:revision>
  <dcterms:created xsi:type="dcterms:W3CDTF">2020-03-23T11:31:29Z</dcterms:created>
  <dcterms:modified xsi:type="dcterms:W3CDTF">2024-05-16T15:42:04Z</dcterms:modified>
  <cp:category/>
</cp:coreProperties>
</file>